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8120063" cy="10826750" type="B4ISO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7月31日記載" id="{970F9CB1-0454-4005-9D6C-0FB688BD5D15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BB"/>
    <a:srgbClr val="DB4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824E68-3120-47BF-BF0F-02CFA0DEFD2D}" v="5" dt="2025-04-01T08:23:31.4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995" autoAdjust="0"/>
  </p:normalViewPr>
  <p:slideViewPr>
    <p:cSldViewPr snapToGrid="0">
      <p:cViewPr varScale="1">
        <p:scale>
          <a:sx n="81" d="100"/>
          <a:sy n="81" d="100"/>
        </p:scale>
        <p:origin x="26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1B4CB-8B6B-45DB-8E33-DB6B91BEA8D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CB533-E366-4968-8300-08BCB021A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9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2735F6-B7AB-130D-D26D-F683324D1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C399BCF-9422-E025-9F10-78929555A1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5A523D9-A1F7-2E1A-A647-739122A2D6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AEBF6A-3953-55BE-F6B9-6AFFE40D77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CB533-E366-4968-8300-08BCB021A2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895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005" y="1771879"/>
            <a:ext cx="6902054" cy="3769313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88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95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255" y="576424"/>
            <a:ext cx="5151165" cy="917517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79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56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26" y="2699172"/>
            <a:ext cx="7003554" cy="4503626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26" y="7245404"/>
            <a:ext cx="7003554" cy="2368351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82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82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82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82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82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82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82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86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20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576427"/>
            <a:ext cx="7003554" cy="209267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13" y="2654058"/>
            <a:ext cx="3435167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13" y="3954771"/>
            <a:ext cx="3435167" cy="5816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783" y="2654058"/>
            <a:ext cx="3452084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783" y="3954771"/>
            <a:ext cx="3452084" cy="5816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57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0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00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084" y="1558854"/>
            <a:ext cx="4110782" cy="7694010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58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2084" y="1558854"/>
            <a:ext cx="4110782" cy="7694010"/>
          </a:xfrm>
        </p:spPr>
        <p:txBody>
          <a:bodyPr anchor="t"/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4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255" y="576427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254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F7D2E9-DF49-46C8-9635-EAC0B5B2FF3D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771" y="10034796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795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0AB03E-88BB-4E7F-9A98-48778CC8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3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1987" rtl="0" eaLnBrk="1" latinLnBrk="0" hangingPunct="1">
        <a:lnSpc>
          <a:spcPct val="90000"/>
        </a:lnSpc>
        <a:spcBef>
          <a:spcPct val="0"/>
        </a:spcBef>
        <a:buNone/>
        <a:defRPr kumimoji="1"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kumimoji="1"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31767-44DB-18A2-9CE0-FC8FAF0AC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66D23DC-BB03-A218-2D27-B16FAFD49C54}"/>
              </a:ext>
            </a:extLst>
          </p:cNvPr>
          <p:cNvSpPr/>
          <p:nvPr/>
        </p:nvSpPr>
        <p:spPr>
          <a:xfrm>
            <a:off x="683109" y="8072380"/>
            <a:ext cx="2340000" cy="57229"/>
          </a:xfrm>
          <a:prstGeom prst="rect">
            <a:avLst/>
          </a:prstGeom>
          <a:solidFill>
            <a:srgbClr val="FBF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2EE11C24-18C3-C783-2E8F-2877C692A372}"/>
              </a:ext>
            </a:extLst>
          </p:cNvPr>
          <p:cNvGrpSpPr/>
          <p:nvPr/>
        </p:nvGrpSpPr>
        <p:grpSpPr>
          <a:xfrm>
            <a:off x="0" y="0"/>
            <a:ext cx="8120063" cy="1957665"/>
            <a:chOff x="0" y="0"/>
            <a:chExt cx="8120063" cy="2081678"/>
          </a:xfrm>
        </p:grpSpPr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E1B5A448-F53D-F912-3AFA-DA08A5645BF5}"/>
                </a:ext>
              </a:extLst>
            </p:cNvPr>
            <p:cNvSpPr/>
            <p:nvPr/>
          </p:nvSpPr>
          <p:spPr>
            <a:xfrm>
              <a:off x="0" y="0"/>
              <a:ext cx="8120063" cy="2081678"/>
            </a:xfrm>
            <a:prstGeom prst="rect">
              <a:avLst/>
            </a:prstGeom>
            <a:solidFill>
              <a:srgbClr val="DB4D6D"/>
            </a:solidFill>
            <a:ln>
              <a:solidFill>
                <a:srgbClr val="DB4D6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E5A5F91B-EAC7-8F15-3C95-FDDB28CAE5FE}"/>
                </a:ext>
              </a:extLst>
            </p:cNvPr>
            <p:cNvSpPr/>
            <p:nvPr/>
          </p:nvSpPr>
          <p:spPr>
            <a:xfrm>
              <a:off x="104000" y="107360"/>
              <a:ext cx="7896304" cy="186975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DB4D6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E197F301-FEBC-6D41-1E39-58ECEDB8B654}"/>
              </a:ext>
            </a:extLst>
          </p:cNvPr>
          <p:cNvGrpSpPr/>
          <p:nvPr/>
        </p:nvGrpSpPr>
        <p:grpSpPr>
          <a:xfrm>
            <a:off x="6049657" y="5975331"/>
            <a:ext cx="1937084" cy="2926778"/>
            <a:chOff x="6400336" y="7760347"/>
            <a:chExt cx="1714376" cy="2404762"/>
          </a:xfrm>
        </p:grpSpPr>
        <p:pic>
          <p:nvPicPr>
            <p:cNvPr id="67" name="図 66" descr="アイコン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CEF92569-1EE4-A49A-773A-03B03FDB4A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0336" y="7760347"/>
              <a:ext cx="1714376" cy="2404762"/>
            </a:xfrm>
            <a:prstGeom prst="rect">
              <a:avLst/>
            </a:prstGeom>
          </p:spPr>
        </p:pic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202510D1-DC4D-E840-2902-0A2A1AEE8E4C}"/>
                </a:ext>
              </a:extLst>
            </p:cNvPr>
            <p:cNvSpPr/>
            <p:nvPr/>
          </p:nvSpPr>
          <p:spPr>
            <a:xfrm rot="854940">
              <a:off x="6462204" y="8816985"/>
              <a:ext cx="373327" cy="706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3" name="図 22" descr="グラフィカル ユーザー インターフェイス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BA879BC-4C75-6A19-8BE6-8DE08061439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0702">
            <a:off x="272765" y="861517"/>
            <a:ext cx="1048992" cy="656114"/>
          </a:xfrm>
          <a:prstGeom prst="rect">
            <a:avLst/>
          </a:prstGeom>
        </p:spPr>
      </p:pic>
      <p:pic>
        <p:nvPicPr>
          <p:cNvPr id="26" name="図 25" descr="グラフィカル ユーザー インターフェイス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8EB0BC0-F989-22E9-BBB5-6575FDEDBCE9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0310">
            <a:off x="6779480" y="970113"/>
            <a:ext cx="1067001" cy="672534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0B19AA-AA16-FB3A-B946-9D99DB6B68B3}"/>
              </a:ext>
            </a:extLst>
          </p:cNvPr>
          <p:cNvSpPr/>
          <p:nvPr/>
        </p:nvSpPr>
        <p:spPr>
          <a:xfrm>
            <a:off x="7049" y="8229229"/>
            <a:ext cx="8126202" cy="2576051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468000" rIns="108000" rtlCol="0" anchor="ctr"/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15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8A34FC0-A691-6237-D88B-95E86D4A2FD2}"/>
              </a:ext>
            </a:extLst>
          </p:cNvPr>
          <p:cNvSpPr/>
          <p:nvPr/>
        </p:nvSpPr>
        <p:spPr>
          <a:xfrm>
            <a:off x="73478" y="8300426"/>
            <a:ext cx="7990198" cy="2425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468000" rIns="108000" rtlCol="0" anchor="ctr"/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15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88616B0-FABA-E8E2-A139-2E5A374632F1}"/>
              </a:ext>
            </a:extLst>
          </p:cNvPr>
          <p:cNvSpPr/>
          <p:nvPr/>
        </p:nvSpPr>
        <p:spPr bwMode="auto">
          <a:xfrm>
            <a:off x="559874" y="10059443"/>
            <a:ext cx="5027846" cy="74583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72000" rIns="36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A77D27D-92B8-2CEA-36FD-59AE5814A77C}"/>
              </a:ext>
            </a:extLst>
          </p:cNvPr>
          <p:cNvSpPr txBox="1"/>
          <p:nvPr/>
        </p:nvSpPr>
        <p:spPr bwMode="white">
          <a:xfrm>
            <a:off x="204857" y="236427"/>
            <a:ext cx="77103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i="0" u="none" strike="noStrike" kern="1200" cap="none" spc="0" normalizeH="0" baseline="0" noProof="0" dirty="0">
                <a:ln>
                  <a:noFill/>
                </a:ln>
                <a:solidFill>
                  <a:srgbClr val="DB4D6D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マイナ保険証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か</a:t>
            </a:r>
            <a:r>
              <a:rPr kumimoji="1" lang="ja-JP" altLang="en-US" sz="4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資格確認書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endParaRPr kumimoji="1" lang="ja-JP" alt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58EA46-65AC-35DF-9BEA-3928B40CADD5}"/>
              </a:ext>
            </a:extLst>
          </p:cNvPr>
          <p:cNvSpPr txBox="1"/>
          <p:nvPr/>
        </p:nvSpPr>
        <p:spPr bwMode="white">
          <a:xfrm>
            <a:off x="452170" y="1148041"/>
            <a:ext cx="71999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医療機関や薬局に</a:t>
            </a:r>
            <a:r>
              <a:rPr kumimoji="1"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ご提示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ください。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5BCC4285-7DDD-4862-9684-D4A1DBC607EF}"/>
              </a:ext>
            </a:extLst>
          </p:cNvPr>
          <p:cNvSpPr/>
          <p:nvPr/>
        </p:nvSpPr>
        <p:spPr>
          <a:xfrm>
            <a:off x="673693" y="6986392"/>
            <a:ext cx="5148000" cy="57229"/>
          </a:xfrm>
          <a:prstGeom prst="rect">
            <a:avLst/>
          </a:prstGeom>
          <a:solidFill>
            <a:srgbClr val="FBF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6" name="グラフィックス 55" descr="チェック マーク 単色塗りつぶし">
            <a:extLst>
              <a:ext uri="{FF2B5EF4-FFF2-40B4-BE49-F238E27FC236}">
                <a16:creationId xmlns:a16="http://schemas.microsoft.com/office/drawing/2014/main" id="{E01A2D72-AC8F-A5B4-FEF7-0B1DEC04D4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291" y="6741788"/>
            <a:ext cx="347727" cy="347727"/>
          </a:xfrm>
          <a:prstGeom prst="rect">
            <a:avLst/>
          </a:prstGeom>
        </p:spPr>
      </p:pic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F5F89EB-2399-E272-F51E-24C501EA688D}"/>
              </a:ext>
            </a:extLst>
          </p:cNvPr>
          <p:cNvSpPr txBox="1"/>
          <p:nvPr/>
        </p:nvSpPr>
        <p:spPr>
          <a:xfrm>
            <a:off x="607018" y="6744543"/>
            <a:ext cx="5657035" cy="3231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過去のお薬・診療データに基づく、より良い医療が受けられる</a:t>
            </a:r>
            <a:endParaRPr kumimoji="0" lang="ja-JP" altLang="en-US" sz="1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83C26B33-ED78-F7AC-DE63-A800A9F79B3C}"/>
              </a:ext>
            </a:extLst>
          </p:cNvPr>
          <p:cNvSpPr/>
          <p:nvPr/>
        </p:nvSpPr>
        <p:spPr>
          <a:xfrm>
            <a:off x="683109" y="7386023"/>
            <a:ext cx="3960000" cy="57229"/>
          </a:xfrm>
          <a:prstGeom prst="rect">
            <a:avLst/>
          </a:prstGeom>
          <a:solidFill>
            <a:srgbClr val="FBF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9" name="グラフィックス 58" descr="チェック マーク 単色塗りつぶし">
            <a:extLst>
              <a:ext uri="{FF2B5EF4-FFF2-40B4-BE49-F238E27FC236}">
                <a16:creationId xmlns:a16="http://schemas.microsoft.com/office/drawing/2014/main" id="{380590DB-47C0-8865-473E-001C0D56FC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707" y="7134189"/>
            <a:ext cx="347727" cy="347727"/>
          </a:xfrm>
          <a:prstGeom prst="rect">
            <a:avLst/>
          </a:prstGeom>
        </p:spPr>
      </p:pic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73D9F6D-FC39-E0F1-D25B-9756BE9A0D3B}"/>
              </a:ext>
            </a:extLst>
          </p:cNvPr>
          <p:cNvSpPr txBox="1"/>
          <p:nvPr/>
        </p:nvSpPr>
        <p:spPr>
          <a:xfrm>
            <a:off x="616434" y="7115555"/>
            <a:ext cx="4464001" cy="3231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突然の手術・入院でも高額支払いが不要になる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C590FB3C-816D-70D4-B965-7E9256FFD4A8}"/>
              </a:ext>
            </a:extLst>
          </p:cNvPr>
          <p:cNvSpPr/>
          <p:nvPr/>
        </p:nvSpPr>
        <p:spPr>
          <a:xfrm>
            <a:off x="683109" y="7766829"/>
            <a:ext cx="4824000" cy="57229"/>
          </a:xfrm>
          <a:prstGeom prst="rect">
            <a:avLst/>
          </a:prstGeom>
          <a:solidFill>
            <a:srgbClr val="FBF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63" name="グラフィックス 62" descr="チェック マーク 単色塗りつぶし">
            <a:extLst>
              <a:ext uri="{FF2B5EF4-FFF2-40B4-BE49-F238E27FC236}">
                <a16:creationId xmlns:a16="http://schemas.microsoft.com/office/drawing/2014/main" id="{5D285F4A-778B-C831-4CEB-4C75CFC1D7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707" y="7515485"/>
            <a:ext cx="347727" cy="347727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25E5DC87-7A2A-4628-7187-54D112E7608F}"/>
              </a:ext>
            </a:extLst>
          </p:cNvPr>
          <p:cNvSpPr txBox="1"/>
          <p:nvPr/>
        </p:nvSpPr>
        <p:spPr>
          <a:xfrm>
            <a:off x="616434" y="7520645"/>
            <a:ext cx="5146993" cy="3231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救急現場で、救急搬送中の適切な応急処置や病院の選定、</a:t>
            </a:r>
            <a:endParaRPr kumimoji="0" lang="ja-JP" altLang="en-US" sz="1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4" name="矢印: 五方向 73">
            <a:extLst>
              <a:ext uri="{FF2B5EF4-FFF2-40B4-BE49-F238E27FC236}">
                <a16:creationId xmlns:a16="http://schemas.microsoft.com/office/drawing/2014/main" id="{36A832A7-69E5-1D84-108A-10A244FCAE96}"/>
              </a:ext>
            </a:extLst>
          </p:cNvPr>
          <p:cNvSpPr/>
          <p:nvPr/>
        </p:nvSpPr>
        <p:spPr>
          <a:xfrm>
            <a:off x="0" y="6211904"/>
            <a:ext cx="5821693" cy="468911"/>
          </a:xfrm>
          <a:prstGeom prst="homePlate">
            <a:avLst/>
          </a:prstGeom>
          <a:solidFill>
            <a:srgbClr val="DB4D6D"/>
          </a:solidFill>
          <a:ln>
            <a:solidFill>
              <a:srgbClr val="DB4D6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E3B8172-740F-5F12-CD8C-3476E9FF41DB}"/>
              </a:ext>
            </a:extLst>
          </p:cNvPr>
          <p:cNvSpPr txBox="1"/>
          <p:nvPr/>
        </p:nvSpPr>
        <p:spPr bwMode="white">
          <a:xfrm>
            <a:off x="129035" y="6253954"/>
            <a:ext cx="51999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＼こんな時に便利！／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マイナ保険証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メリット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316010-2FDF-83A5-E0B1-A5EB1CD940F0}"/>
              </a:ext>
            </a:extLst>
          </p:cNvPr>
          <p:cNvSpPr txBox="1"/>
          <p:nvPr/>
        </p:nvSpPr>
        <p:spPr>
          <a:xfrm>
            <a:off x="616435" y="7830903"/>
            <a:ext cx="2532582" cy="3231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搬送先の病院で活用される</a:t>
            </a:r>
            <a:endParaRPr kumimoji="0" lang="ja-JP" altLang="en-US" sz="1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E211BAA-75F1-EE42-A88F-1E05F5E5796E}"/>
              </a:ext>
            </a:extLst>
          </p:cNvPr>
          <p:cNvGrpSpPr/>
          <p:nvPr/>
        </p:nvGrpSpPr>
        <p:grpSpPr>
          <a:xfrm>
            <a:off x="106468" y="3178591"/>
            <a:ext cx="7893836" cy="1023001"/>
            <a:chOff x="119757" y="5943415"/>
            <a:chExt cx="7893836" cy="722737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C2B18B8E-9406-4503-5F63-9E26F194D804}"/>
                </a:ext>
              </a:extLst>
            </p:cNvPr>
            <p:cNvSpPr/>
            <p:nvPr/>
          </p:nvSpPr>
          <p:spPr>
            <a:xfrm>
              <a:off x="136793" y="5943415"/>
              <a:ext cx="7876800" cy="7227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150B77CD-7A96-6E51-B401-93DC084198F0}"/>
                </a:ext>
              </a:extLst>
            </p:cNvPr>
            <p:cNvSpPr/>
            <p:nvPr/>
          </p:nvSpPr>
          <p:spPr>
            <a:xfrm>
              <a:off x="119757" y="5943416"/>
              <a:ext cx="2050259" cy="72273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247BB2EE-2F5F-9E88-8115-B1BA10CC3D65}"/>
                </a:ext>
              </a:extLst>
            </p:cNvPr>
            <p:cNvSpPr txBox="1"/>
            <p:nvPr/>
          </p:nvSpPr>
          <p:spPr bwMode="white">
            <a:xfrm>
              <a:off x="122091" y="6026680"/>
              <a:ext cx="2047925" cy="500112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マイナ保険証の</a:t>
              </a:r>
              <a:endPara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利用が困難な</a:t>
              </a:r>
              <a:r>
                <a:rPr kumimoji="1" lang="ja-JP" altLang="en-US" sz="20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方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34A8097-5356-7125-1222-88690E0FF223}"/>
                </a:ext>
              </a:extLst>
            </p:cNvPr>
            <p:cNvSpPr txBox="1"/>
            <p:nvPr/>
          </p:nvSpPr>
          <p:spPr bwMode="white">
            <a:xfrm>
              <a:off x="2195497" y="6011166"/>
              <a:ext cx="5779281" cy="587089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ご高齢の方や障がいをお持ちの方など、マイナ保険証での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資格確認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が困難な方は、加入している保険者に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申請すれば資格確認書が交付されます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。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958694C-7871-C458-E508-C2C725B5C85E}"/>
              </a:ext>
            </a:extLst>
          </p:cNvPr>
          <p:cNvGrpSpPr/>
          <p:nvPr/>
        </p:nvGrpSpPr>
        <p:grpSpPr>
          <a:xfrm>
            <a:off x="119312" y="2110350"/>
            <a:ext cx="7889133" cy="952552"/>
            <a:chOff x="119312" y="2568989"/>
            <a:chExt cx="7889133" cy="952552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E5FB14CB-D3B9-5548-7FFB-59EE0A8126A3}"/>
                </a:ext>
              </a:extLst>
            </p:cNvPr>
            <p:cNvSpPr/>
            <p:nvPr/>
          </p:nvSpPr>
          <p:spPr>
            <a:xfrm>
              <a:off x="131856" y="2569616"/>
              <a:ext cx="7876589" cy="95192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DB4D6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7995D4CD-4B7B-9836-EE9E-6A4BA6ACA07F}"/>
                </a:ext>
              </a:extLst>
            </p:cNvPr>
            <p:cNvSpPr txBox="1"/>
            <p:nvPr/>
          </p:nvSpPr>
          <p:spPr bwMode="white">
            <a:xfrm>
              <a:off x="2187593" y="2750471"/>
              <a:ext cx="577389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医療機関や薬局に設置されているカードリーダーで資格の確認を行ってください。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46001311-5A67-F922-B83A-33079DB81555}"/>
                </a:ext>
              </a:extLst>
            </p:cNvPr>
            <p:cNvSpPr/>
            <p:nvPr/>
          </p:nvSpPr>
          <p:spPr>
            <a:xfrm>
              <a:off x="119312" y="2568989"/>
              <a:ext cx="2042528" cy="951925"/>
            </a:xfrm>
            <a:prstGeom prst="rect">
              <a:avLst/>
            </a:prstGeom>
            <a:solidFill>
              <a:srgbClr val="DB4D6D"/>
            </a:solidFill>
            <a:ln>
              <a:solidFill>
                <a:srgbClr val="DB4D6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F5A78A1-993F-6C61-5AD5-B925E4CE712B}"/>
                </a:ext>
              </a:extLst>
            </p:cNvPr>
            <p:cNvSpPr txBox="1"/>
            <p:nvPr/>
          </p:nvSpPr>
          <p:spPr bwMode="white">
            <a:xfrm>
              <a:off x="123594" y="2697923"/>
              <a:ext cx="204057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マイナ</a:t>
              </a: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保険証</a:t>
              </a:r>
              <a:r>
                <a:rPr kumimoji="1" lang="ja-JP" altLang="en-US" sz="20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をお持ちの方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A3D7E5B1-412F-676F-251E-58BE3F5406B6}"/>
              </a:ext>
            </a:extLst>
          </p:cNvPr>
          <p:cNvGrpSpPr/>
          <p:nvPr/>
        </p:nvGrpSpPr>
        <p:grpSpPr>
          <a:xfrm>
            <a:off x="102337" y="4325370"/>
            <a:ext cx="7901708" cy="1768492"/>
            <a:chOff x="107182" y="4737431"/>
            <a:chExt cx="7901708" cy="648096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0CAD182B-DB0B-8CB9-1B7A-5228F5557C7F}"/>
                </a:ext>
              </a:extLst>
            </p:cNvPr>
            <p:cNvSpPr/>
            <p:nvPr/>
          </p:nvSpPr>
          <p:spPr>
            <a:xfrm>
              <a:off x="132090" y="4737431"/>
              <a:ext cx="7876800" cy="64809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8BC9F3E9-EECC-A4B7-D994-B178C77593AD}"/>
                </a:ext>
              </a:extLst>
            </p:cNvPr>
            <p:cNvSpPr/>
            <p:nvPr/>
          </p:nvSpPr>
          <p:spPr>
            <a:xfrm>
              <a:off x="119758" y="4737431"/>
              <a:ext cx="2042526" cy="64809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8F4C22BB-2B2C-42CA-2566-74C56E565C00}"/>
                </a:ext>
              </a:extLst>
            </p:cNvPr>
            <p:cNvSpPr txBox="1"/>
            <p:nvPr/>
          </p:nvSpPr>
          <p:spPr bwMode="white">
            <a:xfrm>
              <a:off x="107182" y="4738150"/>
              <a:ext cx="2042527" cy="623127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マイナ保険証をお持ちでない方</a:t>
              </a:r>
              <a:endPara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950F0CCF-6BF3-85BD-A34E-6D8214A37206}"/>
                </a:ext>
              </a:extLst>
            </p:cNvPr>
            <p:cNvSpPr txBox="1"/>
            <p:nvPr/>
          </p:nvSpPr>
          <p:spPr bwMode="white">
            <a:xfrm>
              <a:off x="2195251" y="4763108"/>
              <a:ext cx="5742390" cy="57523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r>
                <a:rPr kumimoji="1" lang="ja-JP" altLang="en-US" sz="1600" b="1" dirty="0">
                  <a:solidFill>
                    <a:srgbClr val="0070C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資格確認書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が交付されます。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詳しくは、加入している保険者にお問い合わせください。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>
                <a:defRPr/>
              </a:pP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マイナンバーカードをお持ちの方は、医療機関等にある顔認証付きカードリーダーで、マイナ保険証の利用登録ができます。</a:t>
              </a:r>
              <a:endPara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※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マイナポータル等でも登録できます。</a:t>
              </a:r>
              <a:endPara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42" name="図 41" descr="グラフィカル ユーザー インターフェイス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D73DDF6-89C8-A7D1-A712-3FB89B4AFD1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0702">
            <a:off x="5597995" y="7320410"/>
            <a:ext cx="1048992" cy="656114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BF4B259-D287-CED8-2D68-B7C78EFFDF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352" y="8358373"/>
            <a:ext cx="4169423" cy="395500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48D29C1-7768-0FEF-2B43-6ADCD5FE07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2185" y="8344550"/>
            <a:ext cx="4169423" cy="420729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A6FC2F81-4DAC-ED11-4960-E833C54969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74696" y="8269580"/>
            <a:ext cx="570668" cy="570668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8890751D-3194-E16C-0BCF-D5874E28F90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0800000">
            <a:off x="2097888" y="8855589"/>
            <a:ext cx="5319012" cy="1312816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3A78D8C7-5C1D-C2F3-4DDC-A5E262B03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82175" y="8901352"/>
            <a:ext cx="4856772" cy="1200489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4BEFCE79-B01D-ED98-974C-A7E9A8BDA7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8082" y="8933813"/>
            <a:ext cx="1749704" cy="1585097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23A8F95-C5F4-A7A4-897D-D805E22691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73659" y="10178168"/>
            <a:ext cx="5836778" cy="5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732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FBF8129513274A80B3A345B43B3B00" ma:contentTypeVersion="10" ma:contentTypeDescription="Create a new document." ma:contentTypeScope="" ma:versionID="4e7e6ca59ddabbed02dc11c0b7da478a">
  <xsd:schema xmlns:xsd="http://www.w3.org/2001/XMLSchema" xmlns:xs="http://www.w3.org/2001/XMLSchema" xmlns:p="http://schemas.microsoft.com/office/2006/metadata/properties" xmlns:ns2="88f89fa7-6168-41cf-a736-cd580f26ac6f" xmlns:ns3="2f6cc050-df57-4710-8f79-a1e44bc3681d" targetNamespace="http://schemas.microsoft.com/office/2006/metadata/properties" ma:root="true" ma:fieldsID="f783a0a61d0861684d4b462a7987cc07" ns2:_="" ns3:_="">
    <xsd:import namespace="88f89fa7-6168-41cf-a736-cd580f26ac6f"/>
    <xsd:import namespace="2f6cc050-df57-4710-8f79-a1e44bc368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89fa7-6168-41cf-a736-cd580f26ac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cc050-df57-4710-8f79-a1e44bc3681d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9446164-ee19-478f-82df-ca486f69a22b}" ma:internalName="TaxCatchAll" ma:showField="CatchAllData" ma:web="2f6cc050-df57-4710-8f79-a1e44bc368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f6cc050-df57-4710-8f79-a1e44bc3681d" xsi:nil="true"/>
    <lcf76f155ced4ddcb4097134ff3c332f xmlns="88f89fa7-6168-41cf-a736-cd580f26ac6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7FC6717-1898-42CB-AE92-A532E4F6B4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f89fa7-6168-41cf-a736-cd580f26ac6f"/>
    <ds:schemaRef ds:uri="2f6cc050-df57-4710-8f79-a1e44bc368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FA2811-3AE0-4A9B-BA6A-2F65D311E7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F503DB-9338-4FCC-A813-5F6624A6DA75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2f6cc050-df57-4710-8f79-a1e44bc3681d"/>
    <ds:schemaRef ds:uri="88f89fa7-6168-41cf-a736-cd580f26ac6f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</TotalTime>
  <Words>197</Words>
  <Application>Microsoft Office PowerPoint</Application>
  <PresentationFormat>B4 (ISO) 250x353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UDゴシック</vt:lpstr>
      <vt:lpstr>HGS創英角ｺﾞｼｯｸUB</vt:lpstr>
      <vt:lpstr>游ゴシック</vt:lpstr>
      <vt:lpstr>游ゴシック Light</vt:lpstr>
      <vt:lpstr>Aptos</vt:lpstr>
      <vt:lpstr>Aptos Display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Hori, Kaori</dc:creator>
  <cp:lastModifiedBy>甲斐 美香</cp:lastModifiedBy>
  <cp:revision>11</cp:revision>
  <cp:lastPrinted>2025-03-28T06:13:44Z</cp:lastPrinted>
  <dcterms:created xsi:type="dcterms:W3CDTF">2025-03-14T01:59:55Z</dcterms:created>
  <dcterms:modified xsi:type="dcterms:W3CDTF">2025-09-11T01:47:14Z</dcterms:modified>
</cp:coreProperties>
</file>